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3" r:id="rId6"/>
    <p:sldId id="262" r:id="rId7"/>
    <p:sldId id="261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/>
    <p:restoredTop sz="86418"/>
  </p:normalViewPr>
  <p:slideViewPr>
    <p:cSldViewPr snapToGrid="0" snapToObjects="1">
      <p:cViewPr varScale="1">
        <p:scale>
          <a:sx n="78" d="100"/>
          <a:sy n="78" d="100"/>
        </p:scale>
        <p:origin x="102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E2A3F0B7-B554-5145-B971-DB9F12A2B2B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4D8E488-07BD-AC42-AA9D-696C4C7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9">
              <a:defRPr/>
            </a:pPr>
            <a:r>
              <a:rPr lang="en-US" b="1" u="sng"/>
              <a:t>Sanctuary City:  </a:t>
            </a:r>
            <a:r>
              <a:rPr lang="en-US"/>
              <a:t>a </a:t>
            </a:r>
            <a:r>
              <a:rPr lang="en-US" b="1"/>
              <a:t>sanctuary city</a:t>
            </a:r>
            <a:r>
              <a:rPr lang="en-US"/>
              <a:t> is a municipality that has adopted a policy of protecting unauthorized immigrants by not prosecuting them for violating federal immigration laws and by ensuring that all residents have access to </a:t>
            </a:r>
            <a:r>
              <a:rPr lang="en-US" b="1"/>
              <a:t>city </a:t>
            </a:r>
            <a:r>
              <a:rPr lang="en-US"/>
              <a:t>services, regardless of immigration status.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E488-07BD-AC42-AA9D-696C4C706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31 years of age prior to June 15, 2012.  We have had Over XXX students request records since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E488-07BD-AC42-AA9D-696C4C706C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2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americanbar.org/legalservices/findlegalhelp/home.cfm" TargetMode="External"/><Relationship Id="rId2" Type="http://schemas.openxmlformats.org/officeDocument/2006/relationships/hyperlink" Target="http://www.uscis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lc.org/issues/daca/daca-after-trump-q-and-a/" TargetMode="External"/><Relationship Id="rId2" Type="http://schemas.openxmlformats.org/officeDocument/2006/relationships/hyperlink" Target="https://www.uscis.gov/avoid-scams/find-legal-serv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ldef.org/news/releases/2016_12_20_Immigrant_Rights_FAQs_Under_A_Trump_Presidency/" TargetMode="External"/><Relationship Id="rId4" Type="http://schemas.openxmlformats.org/officeDocument/2006/relationships/hyperlink" Target="https://www.aclu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00543" y="2635135"/>
            <a:ext cx="10390911" cy="1413163"/>
          </a:xfrm>
        </p:spPr>
        <p:txBody>
          <a:bodyPr/>
          <a:lstStyle/>
          <a:p>
            <a:pPr algn="ctr"/>
            <a:r>
              <a:rPr lang="en-US" sz="6000" dirty="0" smtClean="0"/>
              <a:t>EL DISTRITO ESCOLAR UNIFICADO DE SANTA ANA </a:t>
            </a:r>
            <a:r>
              <a:rPr lang="en-US" sz="6000" cap="none" dirty="0" err="1" smtClean="0"/>
              <a:t>es</a:t>
            </a:r>
            <a:r>
              <a:rPr lang="en-US" sz="6000" cap="none" dirty="0" smtClean="0"/>
              <a:t> un </a:t>
            </a:r>
            <a:r>
              <a:rPr lang="en-US" sz="6000" cap="none" dirty="0" smtClean="0"/>
              <a:t/>
            </a:r>
            <a:br>
              <a:rPr lang="en-US" sz="6000" cap="none" dirty="0" smtClean="0"/>
            </a:br>
            <a:r>
              <a:rPr lang="en-US" sz="6000" cap="none" dirty="0" smtClean="0"/>
              <a:t>Distrito “Sin </a:t>
            </a:r>
            <a:r>
              <a:rPr lang="en-US" sz="6000" cap="none" dirty="0" err="1" smtClean="0"/>
              <a:t>Amenazas</a:t>
            </a:r>
            <a:r>
              <a:rPr lang="en-US" sz="6000" cap="none" dirty="0" smtClean="0"/>
              <a:t>” </a:t>
            </a:r>
            <a:r>
              <a:rPr lang="en-US" sz="6000" cap="none" dirty="0" smtClean="0"/>
              <a:t/>
            </a:r>
            <a:br>
              <a:rPr lang="en-US" sz="6000" cap="none" dirty="0" smtClean="0"/>
            </a:br>
            <a:r>
              <a:rPr lang="en-US" sz="4000" cap="none" dirty="0" err="1" smtClean="0"/>
              <a:t>R</a:t>
            </a:r>
            <a:r>
              <a:rPr lang="en-US" sz="4000" cap="none" dirty="0" err="1" smtClean="0"/>
              <a:t>ecursos</a:t>
            </a:r>
            <a:r>
              <a:rPr lang="en-US" sz="4000" cap="none" dirty="0" smtClean="0"/>
              <a:t> y </a:t>
            </a:r>
            <a:r>
              <a:rPr lang="en-US" sz="4000" cap="none" dirty="0" err="1" smtClean="0"/>
              <a:t>Preguntas</a:t>
            </a:r>
            <a:r>
              <a:rPr lang="en-US" sz="4000" cap="none" dirty="0" smtClean="0"/>
              <a:t> </a:t>
            </a:r>
            <a:r>
              <a:rPr lang="en-US" sz="4000" cap="none" dirty="0" err="1" smtClean="0"/>
              <a:t>Frecuentes</a:t>
            </a:r>
            <a:r>
              <a:rPr lang="en-US" sz="6000" cap="none" dirty="0" smtClean="0"/>
              <a:t/>
            </a:r>
            <a:br>
              <a:rPr lang="en-US" sz="6000" cap="none" dirty="0" smtClean="0"/>
            </a:br>
            <a:r>
              <a:rPr lang="en-US" sz="6000" cap="none" dirty="0" smtClean="0"/>
              <a:t> </a:t>
            </a:r>
            <a:endParaRPr lang="en-US" sz="6000" cap="non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7" y="4479393"/>
            <a:ext cx="2124364" cy="21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304800"/>
            <a:ext cx="10972799" cy="1565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latin typeface="Calibri" charset="0"/>
                <a:ea typeface="Calibri" charset="0"/>
                <a:cs typeface="Calibri" charset="0"/>
              </a:rPr>
              <a:t>¿</a:t>
            </a:r>
            <a:r>
              <a:rPr lang="en-US" sz="4800" b="1" cap="none" dirty="0" err="1" smtClean="0">
                <a:latin typeface="Calibri" charset="0"/>
                <a:ea typeface="Calibri" charset="0"/>
                <a:cs typeface="Calibri" charset="0"/>
              </a:rPr>
              <a:t>Qué</a:t>
            </a:r>
            <a:r>
              <a:rPr lang="en-US" sz="4800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800" b="1" cap="none" dirty="0" err="1" smtClean="0">
                <a:latin typeface="Calibri" charset="0"/>
                <a:ea typeface="Calibri" charset="0"/>
                <a:cs typeface="Calibri" charset="0"/>
              </a:rPr>
              <a:t>significa</a:t>
            </a:r>
            <a:r>
              <a:rPr lang="en-US" sz="4800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800" b="1" cap="none" dirty="0" err="1" smtClean="0">
                <a:latin typeface="Calibri" charset="0"/>
                <a:ea typeface="Calibri" charset="0"/>
                <a:cs typeface="Calibri" charset="0"/>
              </a:rPr>
              <a:t>ser</a:t>
            </a:r>
            <a:r>
              <a:rPr lang="en-US" sz="4800" b="1" cap="none" dirty="0" smtClean="0">
                <a:latin typeface="Calibri" charset="0"/>
                <a:ea typeface="Calibri" charset="0"/>
                <a:cs typeface="Calibri" charset="0"/>
              </a:rPr>
              <a:t> un Distrito “Sin </a:t>
            </a:r>
            <a:r>
              <a:rPr lang="en-US" sz="4800" b="1" cap="none" dirty="0" err="1" smtClean="0">
                <a:latin typeface="Calibri" charset="0"/>
                <a:ea typeface="Calibri" charset="0"/>
                <a:cs typeface="Calibri" charset="0"/>
              </a:rPr>
              <a:t>Amenazas</a:t>
            </a:r>
            <a:r>
              <a:rPr lang="en-US" sz="4800" b="1" cap="none" dirty="0" smtClean="0">
                <a:latin typeface="Calibri" charset="0"/>
                <a:ea typeface="Calibri" charset="0"/>
                <a:cs typeface="Calibri" charset="0"/>
              </a:rPr>
              <a:t>”? </a:t>
            </a:r>
            <a:endParaRPr lang="en-US" sz="4800" b="1" cap="none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2005445"/>
            <a:ext cx="10186139" cy="4585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La Junta </a:t>
            </a:r>
            <a:r>
              <a:rPr lang="es-US" sz="2600" b="1" dirty="0" smtClean="0">
                <a:latin typeface="Calibri" charset="0"/>
                <a:ea typeface="Calibri" charset="0"/>
                <a:cs typeface="Calibri" charset="0"/>
              </a:rPr>
              <a:t>Directiva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del SAUSD les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Asegura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a las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Familias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que el Distrito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un Lugar Sin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Amenazas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ellos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, Sin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Importar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su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Estatus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igratorio</a:t>
            </a:r>
            <a:r>
              <a:rPr lang="mr-IN" sz="2600" b="1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..</a:t>
            </a:r>
            <a:endParaRPr lang="en-US" sz="2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El 13 de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diciembre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2016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la Junta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Directiva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del Distrito Escolar </a:t>
            </a:r>
            <a:r>
              <a:rPr lang="en-US" sz="2600" dirty="0" err="1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nificado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Santa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Ana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adoptó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una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resolución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que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refuerza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hecho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que el Distrito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lugar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sin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amenazas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alumnos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familias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, para que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ellos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puedan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buscar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ayuda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asistencia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información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sin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miedo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ansiedad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con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respecto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a la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aplicación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esfuerzos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relacionados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a la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6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propósito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del Distrito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asegurar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que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alumnos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reciban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educación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ambiente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aprendizaje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seguro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sin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trastornos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sin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amenazas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y sin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discriminación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sea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cual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fuere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estatus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migratorio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alumno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o de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su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familia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contrariamente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hacer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cumplir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ayudar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hacer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cumplir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leyes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políticas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federales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 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484632"/>
            <a:ext cx="11338560" cy="148271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¿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Pueden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niños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indocumentados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continuar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asistiendo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al 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SAUSD? </a:t>
            </a:r>
            <a:endParaRPr lang="en-US" b="1" cap="none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2093976"/>
            <a:ext cx="5860410" cy="4618551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Plyer V. Doe (1982)</a:t>
            </a:r>
          </a:p>
          <a:p>
            <a:pPr lvl="1"/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Decisión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la Corte Suprema de Los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Estados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Unidos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600" b="1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Ningún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Distrito Escolar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Público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puede</a:t>
            </a:r>
            <a:r>
              <a:rPr lang="en-US" sz="26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negar</a:t>
            </a:r>
            <a:r>
              <a:rPr lang="en-US" sz="26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2600" i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acceso</a:t>
            </a:r>
            <a:r>
              <a:rPr lang="en-US" sz="26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a la </a:t>
            </a:r>
            <a:r>
              <a:rPr lang="en-US" sz="2600" i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educación</a:t>
            </a:r>
            <a:r>
              <a:rPr lang="en-US" sz="2600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basándose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estatus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migratorio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lang="en-US" sz="2600" b="1" dirty="0" err="1" smtClean="0">
                <a:latin typeface="Calibri" charset="0"/>
                <a:ea typeface="Calibri" charset="0"/>
                <a:cs typeface="Calibri" charset="0"/>
              </a:rPr>
              <a:t>niño</a:t>
            </a:r>
            <a:r>
              <a:rPr lang="en-US" sz="26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sin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violar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6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láusula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6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rotección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Igualitaria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de la 14ta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enmienda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Entonces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, la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respuesta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SÍ. 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Nosotros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brindamos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servicios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todos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alumnos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6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78" y="2093976"/>
            <a:ext cx="5115375" cy="38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 INFORMACIÓN ES IMPORTANTE PORQUE;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s-AR" dirty="0" smtClean="0"/>
              <a:t>niños</a:t>
            </a:r>
            <a:r>
              <a:rPr lang="en-US" dirty="0" smtClean="0"/>
              <a:t> y </a:t>
            </a:r>
            <a:r>
              <a:rPr lang="es-AR" dirty="0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familias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con </a:t>
            </a:r>
            <a:r>
              <a:rPr lang="en-US" dirty="0" err="1" smtClean="0"/>
              <a:t>miedo</a:t>
            </a:r>
            <a:r>
              <a:rPr lang="en-US" dirty="0" smtClean="0"/>
              <a:t> y se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inseguros</a:t>
            </a:r>
            <a:r>
              <a:rPr lang="en-US" dirty="0" smtClean="0"/>
              <a:t> con la actual </a:t>
            </a:r>
            <a:r>
              <a:rPr lang="en-US" dirty="0" err="1" smtClean="0"/>
              <a:t>órden</a:t>
            </a:r>
            <a:r>
              <a:rPr lang="en-US" dirty="0" smtClean="0"/>
              <a:t> </a:t>
            </a:r>
            <a:r>
              <a:rPr lang="en-US" dirty="0" err="1" smtClean="0"/>
              <a:t>ejecutiva</a:t>
            </a:r>
            <a:r>
              <a:rPr lang="en-US" dirty="0" smtClean="0"/>
              <a:t> </a:t>
            </a:r>
            <a:r>
              <a:rPr lang="en-US" dirty="0" err="1" smtClean="0"/>
              <a:t>firmada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úmero</a:t>
            </a:r>
            <a:r>
              <a:rPr lang="en-US" dirty="0" smtClean="0"/>
              <a:t> 45.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err="1" smtClean="0"/>
              <a:t>tenga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que hay </a:t>
            </a:r>
            <a:r>
              <a:rPr lang="en-US" dirty="0" smtClean="0"/>
              <a:t>“</a:t>
            </a:r>
            <a:r>
              <a:rPr lang="en-US" dirty="0" err="1" smtClean="0"/>
              <a:t>notarios</a:t>
            </a:r>
            <a:r>
              <a:rPr lang="en-US" dirty="0" smtClean="0"/>
              <a:t>”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comunidad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comunidades</a:t>
            </a:r>
            <a:r>
              <a:rPr lang="en-US" dirty="0" smtClean="0"/>
              <a:t> </a:t>
            </a:r>
            <a:r>
              <a:rPr lang="en-US" dirty="0" err="1" smtClean="0"/>
              <a:t>vecinas</a:t>
            </a:r>
            <a:r>
              <a:rPr lang="en-US" dirty="0" smtClean="0"/>
              <a:t> que </a:t>
            </a:r>
            <a:r>
              <a:rPr lang="en-US" dirty="0" err="1" smtClean="0"/>
              <a:t>quizás</a:t>
            </a:r>
            <a:r>
              <a:rPr lang="en-US" dirty="0" smtClean="0"/>
              <a:t> no les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asistir</a:t>
            </a:r>
            <a:r>
              <a:rPr lang="en-US" dirty="0" smtClean="0"/>
              <a:t> y que no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autorizados</a:t>
            </a:r>
            <a:r>
              <a:rPr lang="en-US" dirty="0" smtClean="0"/>
              <a:t> a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r>
              <a:rPr lang="en-US" dirty="0" smtClean="0"/>
              <a:t>. Si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asistencia</a:t>
            </a:r>
            <a:r>
              <a:rPr lang="en-US" dirty="0" smtClean="0"/>
              <a:t> legal, </a:t>
            </a:r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err="1" smtClean="0"/>
              <a:t>busque</a:t>
            </a:r>
            <a:r>
              <a:rPr lang="en-US" dirty="0" smtClean="0"/>
              <a:t> </a:t>
            </a:r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r>
              <a:rPr lang="en-US" dirty="0" smtClean="0"/>
              <a:t> con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reputación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United States Citizen and Immigration Services  Information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American Bar Association Reputable Attorneys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0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Qué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DACA?</a:t>
            </a:r>
            <a:endParaRPr lang="en-US" b="1" cap="none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838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Acción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Diferida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llegados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infancia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DACA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siglas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inglés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una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órden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ejecutiva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impuesta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antiguo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Presidente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Obama el 15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junio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2012. 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Secretario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Seguridad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Nacional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anunció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que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algunas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personas que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hayan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llegado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Estados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Unidos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niños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y que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cumplan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con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ciertos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requisitos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pueden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solicitar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ser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considerados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para la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acción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diferida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período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dos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años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sujeto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renovación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También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cumplen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con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requisitos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para un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permiso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trabajo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durante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ese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período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Las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acciones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Acción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Diferida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significa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demorar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deportación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inmigrantes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indocumentados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cierto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período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tiempo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484632"/>
            <a:ext cx="11390812" cy="160934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b="1" cap="none" dirty="0" err="1" smtClean="0">
                <a:latin typeface="Calibri" charset="0"/>
                <a:ea typeface="Calibri" charset="0"/>
                <a:cs typeface="Calibri" charset="0"/>
              </a:rPr>
              <a:t>ctualización</a:t>
            </a:r>
            <a:r>
              <a:rPr lang="en-US" b="1" cap="none" dirty="0" smtClean="0"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DACA</a:t>
            </a:r>
            <a:endParaRPr lang="en-US" b="1" cap="none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88398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¿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Está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el DACA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actualmente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efecto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? </a:t>
            </a:r>
            <a:endParaRPr lang="en-US" sz="1900" b="1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Sí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, hasta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ahora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está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efecto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hasta que el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Presidente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Trump lo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dé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terminado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o lo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modifique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9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900" b="1" dirty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situación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cada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persona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diferente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1900" b="1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Para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recibir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consejo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legar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sobre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si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individuo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debería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solicitar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DACA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primera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vez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solicitar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renovación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su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DACA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individuo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debería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hablar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con un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abogado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calificado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o con un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representante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acreditado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la Junta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Apelaciones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BIA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siglas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inglés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). (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Refiérase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diapositivas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previas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encontar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las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páginas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Internet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9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900" b="1" dirty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o que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Sabemos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: Los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Servicios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y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Ciudadanía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Estados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Unidos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USCIS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siglas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inglés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confirmaron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el 23 de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enero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que el 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USCIS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todavía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está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aceptando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procesando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solicitudes para el DACA, 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pesar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posibilidad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que el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programa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pudiera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ser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eliminado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19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futuro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del DACA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19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b="1" dirty="0" err="1" smtClean="0">
                <a:latin typeface="Calibri" charset="0"/>
                <a:ea typeface="Calibri" charset="0"/>
                <a:cs typeface="Calibri" charset="0"/>
              </a:rPr>
              <a:t>incierto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este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momento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; se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alienta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individuos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consultar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con un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abogado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inmigración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decidir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el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mejor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curso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acción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tomar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situaciones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900" dirty="0" err="1" smtClean="0">
                <a:latin typeface="Calibri" charset="0"/>
                <a:ea typeface="Calibri" charset="0"/>
                <a:cs typeface="Calibri" charset="0"/>
              </a:rPr>
              <a:t>específicas</a:t>
            </a:r>
            <a:r>
              <a:rPr lang="en-US" sz="19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sz="19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Recursos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ayuda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los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alumnos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familias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21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Información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y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Recursos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Reales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dirty="0" smtClean="0">
              <a:latin typeface="Calibri" charset="0"/>
              <a:ea typeface="Calibri" charset="0"/>
              <a:cs typeface="Calibri" charset="0"/>
              <a:hlinkClick r:id="rId2"/>
            </a:endParaRPr>
          </a:p>
          <a:p>
            <a:r>
              <a:rPr lang="en-US" u="sng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Avoid scams:  Legal Advice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National Immigration  Law Center: DACA updates  and other useful information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American Civil Liberties Union: Information on knowing your rights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u="sng" dirty="0" smtClean="0">
                <a:latin typeface="Calibri" charset="0"/>
                <a:ea typeface="Calibri" charset="0"/>
                <a:cs typeface="Calibri" charset="0"/>
                <a:hlinkClick r:id="rId5"/>
              </a:rPr>
              <a:t>FACT Sheets- Immigrant rights under our new president (Spanish &amp; English) 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1454</TotalTime>
  <Words>722</Words>
  <Application>Microsoft Office PowerPoint</Application>
  <PresentationFormat>Widescreen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Wood Type</vt:lpstr>
      <vt:lpstr>EL DISTRITO ESCOLAR UNIFICADO DE SANTA ANA es un  Distrito “Sin Amenazas”  Recursos y Preguntas Frecuentes  </vt:lpstr>
      <vt:lpstr>¿Qué significa ser un Distrito “Sin Amenazas”? </vt:lpstr>
      <vt:lpstr>¿Pueden los niños indocumentados continuar asistiendo al SAUSD? </vt:lpstr>
      <vt:lpstr>ESTA INFORMACIÓN ES IMPORTANTE PORQUE; </vt:lpstr>
      <vt:lpstr>Qué es DACA?</vt:lpstr>
      <vt:lpstr>Actualización del DACA</vt:lpstr>
      <vt:lpstr>Recursos de ayuda para los alumnos y sus familias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SAUSD as a “Non Threatning” District)</dc:title>
  <dc:creator>Microsoft Office User</dc:creator>
  <cp:lastModifiedBy>user</cp:lastModifiedBy>
  <cp:revision>49</cp:revision>
  <cp:lastPrinted>2017-02-24T18:27:07Z</cp:lastPrinted>
  <dcterms:created xsi:type="dcterms:W3CDTF">2017-02-08T23:11:22Z</dcterms:created>
  <dcterms:modified xsi:type="dcterms:W3CDTF">2017-02-24T19:24:22Z</dcterms:modified>
</cp:coreProperties>
</file>